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Copy%20of%20Master%20-%20NEW.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lpfm\nlpfm\Stuart\Discretionary\Model%20Portfolios\Performance\Copy%20of%20Master%20-%20NEW.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baseline="0">
                <a:solidFill>
                  <a:schemeClr val="tx2">
                    <a:lumMod val="75000"/>
                  </a:schemeClr>
                </a:solidFill>
              </a:rPr>
              <a:t>NAV Performance of 3 our models, MSCI UK and AFI Balanced - Since Inception</a:t>
            </a:r>
          </a:p>
        </c:rich>
      </c:tx>
      <c:layout>
        <c:manualLayout>
          <c:xMode val="edge"/>
          <c:yMode val="edge"/>
          <c:x val="0.10290663299986631"/>
          <c:y val="3.6193559138590334E-2"/>
        </c:manualLayout>
      </c:layout>
      <c:overlay val="1"/>
      <c:spPr>
        <a:ln>
          <a:noFill/>
        </a:ln>
      </c:spPr>
    </c:title>
    <c:autoTitleDeleted val="0"/>
    <c:plotArea>
      <c:layout>
        <c:manualLayout>
          <c:layoutTarget val="inner"/>
          <c:xMode val="edge"/>
          <c:yMode val="edge"/>
          <c:x val="8.3886296782013967E-2"/>
          <c:y val="3.3081449731391856E-2"/>
          <c:w val="0.89278082270511461"/>
          <c:h val="0.76491993721127771"/>
        </c:manualLayout>
      </c:layout>
      <c:lineChart>
        <c:grouping val="standard"/>
        <c:varyColors val="0"/>
        <c:ser>
          <c:idx val="1"/>
          <c:order val="0"/>
          <c:tx>
            <c:strRef>
              <c:f>'MSCI - Aug 13-'!$U$1:$U$4</c:f>
              <c:strCache>
                <c:ptCount val="1"/>
                <c:pt idx="0">
                  <c:v>NAV NLPFM Defensive</c:v>
                </c:pt>
              </c:strCache>
            </c:strRef>
          </c:tx>
          <c:marker>
            <c:symbol val="none"/>
          </c:marker>
          <c:cat>
            <c:numRef>
              <c:f>'MSCI - Aug 13-'!$T$5:$T$128</c:f>
              <c:numCache>
                <c:formatCode>mmm\-yy</c:formatCode>
                <c:ptCount val="124"/>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13-'!$T$5:$T$128</c:f>
              <c:numCache>
                <c:formatCode>mmm\-yy</c:formatCode>
                <c:ptCount val="124"/>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numCache>
            </c:numRef>
          </c:cat>
          <c:val>
            <c:numRef>
              <c:f>'MSCI - Aug 13-'!$V$5:$V$128</c:f>
              <c:numCache>
                <c:formatCode>0.00</c:formatCode>
                <c:ptCount val="124"/>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pt idx="117">
                  <c:v>177.05117031898766</c:v>
                </c:pt>
                <c:pt idx="118">
                  <c:v>180.152315404245</c:v>
                </c:pt>
                <c:pt idx="119">
                  <c:v>180.42254387735136</c:v>
                </c:pt>
                <c:pt idx="120">
                  <c:v>182.35306509683903</c:v>
                </c:pt>
                <c:pt idx="121">
                  <c:v>182.69953592052303</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13-'!$T$5:$T$128</c:f>
              <c:numCache>
                <c:formatCode>mmm\-yy</c:formatCode>
                <c:ptCount val="124"/>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numCache>
            </c:numRef>
          </c:cat>
          <c:val>
            <c:numRef>
              <c:f>'MSCI - Aug 13-'!$W$5:$W$128</c:f>
              <c:numCache>
                <c:formatCode>0.00</c:formatCode>
                <c:ptCount val="124"/>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pt idx="117">
                  <c:v>179.90052964119985</c:v>
                </c:pt>
                <c:pt idx="118">
                  <c:v>183.57985527342169</c:v>
                </c:pt>
                <c:pt idx="119">
                  <c:v>183.6716452010584</c:v>
                </c:pt>
                <c:pt idx="120">
                  <c:v>185.82060344991078</c:v>
                </c:pt>
                <c:pt idx="121">
                  <c:v>186.02500611370567</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13-'!$T$5:$T$128</c:f>
              <c:numCache>
                <c:formatCode>mmm\-yy</c:formatCode>
                <c:ptCount val="124"/>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numCache>
            </c:numRef>
          </c:cat>
          <c:val>
            <c:numRef>
              <c:f>'MSCI - Aug 13-'!$X$5:$X$128</c:f>
              <c:numCache>
                <c:formatCode>0.00</c:formatCode>
                <c:ptCount val="124"/>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pt idx="117">
                  <c:v>190.00050306399049</c:v>
                </c:pt>
                <c:pt idx="118">
                  <c:v>194.43132809547797</c:v>
                </c:pt>
                <c:pt idx="119">
                  <c:v>194.47021436109705</c:v>
                </c:pt>
                <c:pt idx="120">
                  <c:v>197.01777416922741</c:v>
                </c:pt>
                <c:pt idx="121">
                  <c:v>197.33300260789818</c:v>
                </c:pt>
              </c:numCache>
            </c:numRef>
          </c:val>
          <c:smooth val="0"/>
        </c:ser>
        <c:ser>
          <c:idx val="0"/>
          <c:order val="4"/>
          <c:tx>
            <c:strRef>
              <c:f>'MSCI - Aug 13-'!$Y$1:$Y$4</c:f>
              <c:strCache>
                <c:ptCount val="1"/>
                <c:pt idx="0">
                  <c:v>NAV NLPFM Adventurous</c:v>
                </c:pt>
              </c:strCache>
            </c:strRef>
          </c:tx>
          <c:marker>
            <c:symbol val="none"/>
          </c:marker>
          <c:cat>
            <c:numRef>
              <c:f>'MSCI - Aug 13-'!$T$5:$T$128</c:f>
              <c:numCache>
                <c:formatCode>mmm\-yy</c:formatCode>
                <c:ptCount val="124"/>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13-'!$T$5:$T$128</c:f>
              <c:numCache>
                <c:formatCode>mmm\-yy</c:formatCode>
                <c:ptCount val="124"/>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numCache>
            </c:numRef>
          </c:cat>
          <c:val>
            <c:numRef>
              <c:f>'MSCI - Aug 13-'!$Z$5:$Z$128</c:f>
              <c:numCache>
                <c:formatCode>0.00</c:formatCode>
                <c:ptCount val="124"/>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pt idx="117">
                  <c:v>163.63835397604211</c:v>
                </c:pt>
                <c:pt idx="118">
                  <c:v>166.33838681664682</c:v>
                </c:pt>
                <c:pt idx="119">
                  <c:v>163.36092969262884</c:v>
                </c:pt>
                <c:pt idx="120">
                  <c:v>171.57798445616808</c:v>
                </c:pt>
                <c:pt idx="121">
                  <c:v>168.18074036393597</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13-'!$T$5:$T$128</c:f>
              <c:numCache>
                <c:formatCode>mmm\-yy</c:formatCode>
                <c:ptCount val="124"/>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numCache>
            </c:numRef>
          </c:cat>
          <c:val>
            <c:numRef>
              <c:f>'MSCI - Aug 13-'!$AA$5:$AA$128</c:f>
              <c:numCache>
                <c:formatCode>0.00</c:formatCode>
                <c:ptCount val="124"/>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pt idx="116">
                  <c:v>169.15547643801514</c:v>
                </c:pt>
                <c:pt idx="117">
                  <c:v>167.5146683165664</c:v>
                </c:pt>
                <c:pt idx="118">
                  <c:v>171.46801448883735</c:v>
                </c:pt>
                <c:pt idx="119">
                  <c:v>170.79928923233089</c:v>
                </c:pt>
                <c:pt idx="120">
                  <c:v>173.20755921050676</c:v>
                </c:pt>
                <c:pt idx="121">
                  <c:v>173.08631391905939</c:v>
                </c:pt>
              </c:numCache>
            </c:numRef>
          </c:val>
          <c:smooth val="0"/>
        </c:ser>
        <c:dLbls>
          <c:showLegendKey val="0"/>
          <c:showVal val="0"/>
          <c:showCatName val="0"/>
          <c:showSerName val="0"/>
          <c:showPercent val="0"/>
          <c:showBubbleSize val="0"/>
        </c:dLbls>
        <c:marker val="1"/>
        <c:smooth val="0"/>
        <c:axId val="145463552"/>
        <c:axId val="6222208"/>
      </c:lineChart>
      <c:dateAx>
        <c:axId val="145463552"/>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6222208"/>
        <c:crosses val="autoZero"/>
        <c:auto val="1"/>
        <c:lblOffset val="100"/>
        <c:baseTimeUnit val="months"/>
        <c:majorUnit val="6"/>
        <c:majorTimeUnit val="months"/>
      </c:dateAx>
      <c:valAx>
        <c:axId val="6222208"/>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45463552"/>
        <c:crossesAt val="39447"/>
        <c:crossBetween val="between"/>
        <c:majorUnit val="20"/>
        <c:minorUnit val="4"/>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a:solidFill>
                  <a:schemeClr val="tx2">
                    <a:lumMod val="75000"/>
                  </a:schemeClr>
                </a:solidFill>
              </a:rPr>
              <a:t>NAV</a:t>
            </a:r>
            <a:r>
              <a:rPr lang="en-GB" sz="800" baseline="0">
                <a:solidFill>
                  <a:schemeClr val="tx2">
                    <a:lumMod val="75000"/>
                  </a:schemeClr>
                </a:solidFill>
              </a:rPr>
              <a:t> Performance of our 5 models, MSCI UK and AFI Balanced - Since Inception</a:t>
            </a:r>
            <a:endParaRPr lang="en-GB" sz="800">
              <a:solidFill>
                <a:schemeClr val="tx2">
                  <a:lumMod val="75000"/>
                </a:schemeClr>
              </a:solidFill>
            </a:endParaRPr>
          </a:p>
        </c:rich>
      </c:tx>
      <c:layout>
        <c:manualLayout>
          <c:xMode val="edge"/>
          <c:yMode val="edge"/>
          <c:x val="8.3077504424197188E-2"/>
          <c:y val="3.2228869059436789E-2"/>
        </c:manualLayout>
      </c:layout>
      <c:overlay val="1"/>
    </c:title>
    <c:autoTitleDeleted val="0"/>
    <c:plotArea>
      <c:layout>
        <c:manualLayout>
          <c:layoutTarget val="inner"/>
          <c:xMode val="edge"/>
          <c:yMode val="edge"/>
          <c:x val="5.6057578962738205E-2"/>
          <c:y val="2.9547623912280427E-2"/>
          <c:w val="0.73466782052514801"/>
          <c:h val="0.39597912750106457"/>
        </c:manualLayout>
      </c:layout>
      <c:lineChart>
        <c:grouping val="standard"/>
        <c:varyColors val="0"/>
        <c:ser>
          <c:idx val="0"/>
          <c:order val="0"/>
          <c:tx>
            <c:strRef>
              <c:f>'MSCI - Aug 13-'!$AE$70</c:f>
              <c:strCache>
                <c:ptCount val="1"/>
                <c:pt idx="0">
                  <c:v>NLPFM Defensive</c:v>
                </c:pt>
              </c:strCache>
            </c:strRef>
          </c:tx>
          <c:spPr>
            <a:ln>
              <a:solidFill>
                <a:schemeClr val="tx2">
                  <a:lumMod val="40000"/>
                  <a:lumOff val="60000"/>
                </a:schemeClr>
              </a:solidFill>
            </a:ln>
          </c:spPr>
          <c:marker>
            <c:symbol val="none"/>
          </c:marker>
          <c:cat>
            <c:numRef>
              <c:f>'MSCI - Aug 13-'!$AD$71:$AD$132</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numCache>
            </c:numRef>
          </c:cat>
          <c:val>
            <c:numRef>
              <c:f>'MSCI - Aug 13-'!$AE$71:$AE$132</c:f>
              <c:numCache>
                <c:formatCode>0.00</c:formatCode>
                <c:ptCount val="62"/>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pt idx="57">
                  <c:v>140.4030550921793</c:v>
                </c:pt>
                <c:pt idx="58">
                  <c:v>142.44577212056265</c:v>
                </c:pt>
                <c:pt idx="59">
                  <c:v>142.787641973652</c:v>
                </c:pt>
                <c:pt idx="60">
                  <c:v>144.17268210079644</c:v>
                </c:pt>
                <c:pt idx="61">
                  <c:v>144.43219292857788</c:v>
                </c:pt>
              </c:numCache>
            </c:numRef>
          </c:val>
          <c:smooth val="0"/>
        </c:ser>
        <c:ser>
          <c:idx val="1"/>
          <c:order val="1"/>
          <c:tx>
            <c:strRef>
              <c:f>'MSCI - Aug 13-'!$AF$70</c:f>
              <c:strCache>
                <c:ptCount val="1"/>
                <c:pt idx="0">
                  <c:v>NLPFM Cautious</c:v>
                </c:pt>
              </c:strCache>
            </c:strRef>
          </c:tx>
          <c:spPr>
            <a:ln>
              <a:solidFill>
                <a:srgbClr val="92D050"/>
              </a:solidFill>
            </a:ln>
          </c:spPr>
          <c:marker>
            <c:symbol val="none"/>
          </c:marker>
          <c:cat>
            <c:numRef>
              <c:f>'MSCI - Aug 13-'!$AD$71:$AD$132</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numCache>
            </c:numRef>
          </c:cat>
          <c:val>
            <c:numRef>
              <c:f>'MSCI - Aug 13-'!$AF$71:$AF$132</c:f>
              <c:numCache>
                <c:formatCode>0.00</c:formatCode>
                <c:ptCount val="62"/>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pt idx="57">
                  <c:v>146.79759650976627</c:v>
                </c:pt>
                <c:pt idx="58">
                  <c:v>149.36883421536098</c:v>
                </c:pt>
                <c:pt idx="59">
                  <c:v>149.592887466684</c:v>
                </c:pt>
                <c:pt idx="60">
                  <c:v>151.19353136257752</c:v>
                </c:pt>
                <c:pt idx="61">
                  <c:v>151.48079907216641</c:v>
                </c:pt>
              </c:numCache>
            </c:numRef>
          </c:val>
          <c:smooth val="0"/>
        </c:ser>
        <c:ser>
          <c:idx val="2"/>
          <c:order val="2"/>
          <c:tx>
            <c:strRef>
              <c:f>'MSCI - Aug 13-'!$AG$70</c:f>
              <c:strCache>
                <c:ptCount val="1"/>
                <c:pt idx="0">
                  <c:v>NLPFM Balanced</c:v>
                </c:pt>
              </c:strCache>
            </c:strRef>
          </c:tx>
          <c:spPr>
            <a:ln>
              <a:solidFill>
                <a:srgbClr val="FFFF00"/>
              </a:solidFill>
            </a:ln>
          </c:spPr>
          <c:marker>
            <c:symbol val="none"/>
          </c:marker>
          <c:cat>
            <c:numRef>
              <c:f>'MSCI - Aug 13-'!$AD$71:$AD$132</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numCache>
            </c:numRef>
          </c:cat>
          <c:val>
            <c:numRef>
              <c:f>'MSCI - Aug 13-'!$AG$71:$AG$132</c:f>
              <c:numCache>
                <c:formatCode>0.00</c:formatCode>
                <c:ptCount val="62"/>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pt idx="57">
                  <c:v>151.303592898658</c:v>
                </c:pt>
                <c:pt idx="58">
                  <c:v>154.39805398062134</c:v>
                </c:pt>
                <c:pt idx="59">
                  <c:v>154.47525300761166</c:v>
                </c:pt>
                <c:pt idx="60">
                  <c:v>156.2826134678007</c:v>
                </c:pt>
                <c:pt idx="61">
                  <c:v>156.45452434261529</c:v>
                </c:pt>
              </c:numCache>
            </c:numRef>
          </c:val>
          <c:smooth val="0"/>
        </c:ser>
        <c:ser>
          <c:idx val="3"/>
          <c:order val="3"/>
          <c:tx>
            <c:strRef>
              <c:f>'MSCI - Aug 13-'!$AH$70</c:f>
              <c:strCache>
                <c:ptCount val="1"/>
                <c:pt idx="0">
                  <c:v>NLPFM Progressive</c:v>
                </c:pt>
              </c:strCache>
            </c:strRef>
          </c:tx>
          <c:spPr>
            <a:ln>
              <a:solidFill>
                <a:schemeClr val="accent6">
                  <a:lumMod val="60000"/>
                  <a:lumOff val="40000"/>
                </a:schemeClr>
              </a:solidFill>
            </a:ln>
          </c:spPr>
          <c:marker>
            <c:symbol val="none"/>
          </c:marker>
          <c:cat>
            <c:numRef>
              <c:f>'MSCI - Aug 13-'!$AD$71:$AD$132</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numCache>
            </c:numRef>
          </c:cat>
          <c:val>
            <c:numRef>
              <c:f>'MSCI - Aug 13-'!$AH$71:$AH$132</c:f>
              <c:numCache>
                <c:formatCode>0.00</c:formatCode>
                <c:ptCount val="62"/>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pt idx="57">
                  <c:v>156.47913499246746</c:v>
                </c:pt>
                <c:pt idx="58">
                  <c:v>160.12823937403127</c:v>
                </c:pt>
                <c:pt idx="59">
                  <c:v>160.16026502190607</c:v>
                </c:pt>
                <c:pt idx="60">
                  <c:v>162.25836449369305</c:v>
                </c:pt>
                <c:pt idx="61">
                  <c:v>162.51797787688295</c:v>
                </c:pt>
              </c:numCache>
            </c:numRef>
          </c:val>
          <c:smooth val="0"/>
        </c:ser>
        <c:ser>
          <c:idx val="4"/>
          <c:order val="4"/>
          <c:tx>
            <c:strRef>
              <c:f>'MSCI - Aug 13-'!$AI$70</c:f>
              <c:strCache>
                <c:ptCount val="1"/>
                <c:pt idx="0">
                  <c:v>NLPFM Adventurous</c:v>
                </c:pt>
              </c:strCache>
            </c:strRef>
          </c:tx>
          <c:spPr>
            <a:ln>
              <a:solidFill>
                <a:schemeClr val="accent1">
                  <a:lumMod val="75000"/>
                </a:schemeClr>
              </a:solidFill>
            </a:ln>
          </c:spPr>
          <c:marker>
            <c:symbol val="none"/>
          </c:marker>
          <c:cat>
            <c:numRef>
              <c:f>'MSCI - Aug 13-'!$AD$71:$AD$132</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numCache>
            </c:numRef>
          </c:cat>
          <c:val>
            <c:numRef>
              <c:f>'MSCI - Aug 13-'!$AI$71:$AI$132</c:f>
              <c:numCache>
                <c:formatCode>0.00</c:formatCode>
                <c:ptCount val="62"/>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pt idx="54">
                  <c:v>160.75548320842148</c:v>
                </c:pt>
                <c:pt idx="55">
                  <c:v>162.71670010356422</c:v>
                </c:pt>
                <c:pt idx="56">
                  <c:v>165.07912692152283</c:v>
                </c:pt>
                <c:pt idx="57">
                  <c:v>163.75849390615065</c:v>
                </c:pt>
                <c:pt idx="58">
                  <c:v>168.05952068142403</c:v>
                </c:pt>
                <c:pt idx="59">
                  <c:v>168.0091028252196</c:v>
                </c:pt>
                <c:pt idx="60">
                  <c:v>170.41163299562024</c:v>
                </c:pt>
                <c:pt idx="61">
                  <c:v>170.71837393501235</c:v>
                </c:pt>
              </c:numCache>
            </c:numRef>
          </c:val>
          <c:smooth val="0"/>
        </c:ser>
        <c:ser>
          <c:idx val="5"/>
          <c:order val="5"/>
          <c:tx>
            <c:strRef>
              <c:f>'MSCI - Aug 13-'!$AJ$70</c:f>
              <c:strCache>
                <c:ptCount val="1"/>
                <c:pt idx="0">
                  <c:v>MSCI UNITED KINGDOM </c:v>
                </c:pt>
              </c:strCache>
            </c:strRef>
          </c:tx>
          <c:spPr>
            <a:ln>
              <a:solidFill>
                <a:srgbClr val="FF0000"/>
              </a:solidFill>
            </a:ln>
          </c:spPr>
          <c:marker>
            <c:symbol val="none"/>
          </c:marker>
          <c:cat>
            <c:numRef>
              <c:f>'MSCI - Aug 13-'!$AD$71:$AD$132</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numCache>
            </c:numRef>
          </c:cat>
          <c:val>
            <c:numRef>
              <c:f>'MSCI - Aug 13-'!$AJ$71:$AJ$132</c:f>
              <c:numCache>
                <c:formatCode>0.00</c:formatCode>
                <c:ptCount val="62"/>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pt idx="57">
                  <c:v>147.76574616434425</c:v>
                </c:pt>
                <c:pt idx="58">
                  <c:v>150.20388097605593</c:v>
                </c:pt>
                <c:pt idx="59">
                  <c:v>147.51523150658451</c:v>
                </c:pt>
                <c:pt idx="60">
                  <c:v>154.93524765136573</c:v>
                </c:pt>
                <c:pt idx="61">
                  <c:v>151.86752974786867</c:v>
                </c:pt>
              </c:numCache>
            </c:numRef>
          </c:val>
          <c:smooth val="0"/>
        </c:ser>
        <c:ser>
          <c:idx val="6"/>
          <c:order val="6"/>
          <c:tx>
            <c:strRef>
              <c:f>'MSCI - Aug 13-'!$AK$70</c:f>
              <c:strCache>
                <c:ptCount val="1"/>
                <c:pt idx="0">
                  <c:v>AFI Balanced Index </c:v>
                </c:pt>
              </c:strCache>
            </c:strRef>
          </c:tx>
          <c:spPr>
            <a:ln>
              <a:solidFill>
                <a:schemeClr val="bg1">
                  <a:lumMod val="50000"/>
                </a:schemeClr>
              </a:solidFill>
            </a:ln>
          </c:spPr>
          <c:marker>
            <c:symbol val="none"/>
          </c:marker>
          <c:cat>
            <c:numRef>
              <c:f>'MSCI - Aug 13-'!$AD$71:$AD$132</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numCache>
            </c:numRef>
          </c:cat>
          <c:val>
            <c:numRef>
              <c:f>'MSCI - Aug 13-'!$AK$71:$AK$132</c:f>
              <c:numCache>
                <c:formatCode>0.00</c:formatCode>
                <c:ptCount val="62"/>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pt idx="56">
                  <c:v>148.08911459739465</c:v>
                </c:pt>
                <c:pt idx="57">
                  <c:v>146.65265018579993</c:v>
                </c:pt>
                <c:pt idx="58">
                  <c:v>150.11365273018481</c:v>
                </c:pt>
                <c:pt idx="59">
                  <c:v>149.52820948453709</c:v>
                </c:pt>
                <c:pt idx="60">
                  <c:v>151.63655723826906</c:v>
                </c:pt>
                <c:pt idx="61">
                  <c:v>151.53041164820226</c:v>
                </c:pt>
              </c:numCache>
            </c:numRef>
          </c:val>
          <c:smooth val="0"/>
        </c:ser>
        <c:dLbls>
          <c:showLegendKey val="0"/>
          <c:showVal val="0"/>
          <c:showCatName val="0"/>
          <c:showSerName val="0"/>
          <c:showPercent val="0"/>
          <c:showBubbleSize val="0"/>
        </c:dLbls>
        <c:marker val="1"/>
        <c:smooth val="0"/>
        <c:axId val="39940480"/>
        <c:axId val="41291776"/>
      </c:lineChart>
      <c:dateAx>
        <c:axId val="39940480"/>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41291776"/>
        <c:crosses val="autoZero"/>
        <c:auto val="1"/>
        <c:lblOffset val="100"/>
        <c:baseTimeUnit val="months"/>
        <c:majorUnit val="6"/>
        <c:majorTimeUnit val="months"/>
      </c:dateAx>
      <c:valAx>
        <c:axId val="41291776"/>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39940480"/>
        <c:crossesAt val="41274"/>
        <c:crossBetween val="between"/>
      </c:valAx>
    </c:plotArea>
    <c:legend>
      <c:legendPos val="r"/>
      <c:layout>
        <c:manualLayout>
          <c:xMode val="edge"/>
          <c:yMode val="edge"/>
          <c:x val="0.80345591997483967"/>
          <c:y val="1.4224901039106499E-2"/>
          <c:w val="0.19654408002516041"/>
          <c:h val="0.96921452457922508"/>
        </c:manualLayout>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GB" sz="800">
                <a:solidFill>
                  <a:schemeClr val="tx2"/>
                </a:solidFill>
              </a:rPr>
              <a:t>Annual Volatility of our 5 Models in Bar Charts and</a:t>
            </a:r>
            <a:r>
              <a:rPr lang="en-GB" sz="800" baseline="0">
                <a:solidFill>
                  <a:schemeClr val="tx2"/>
                </a:solidFill>
              </a:rPr>
              <a:t> MSCI UK and AFI Balanced in Line Graphs</a:t>
            </a:r>
            <a:endParaRPr lang="en-GB" sz="800">
              <a:solidFill>
                <a:schemeClr val="tx2"/>
              </a:solidFill>
            </a:endParaRPr>
          </a:p>
        </c:rich>
      </c:tx>
      <c:layout>
        <c:manualLayout>
          <c:xMode val="edge"/>
          <c:yMode val="edge"/>
          <c:x val="0.18726657789751755"/>
          <c:y val="6.833303045672888E-2"/>
        </c:manualLayout>
      </c:layout>
      <c:overlay val="1"/>
    </c:title>
    <c:autoTitleDeleted val="0"/>
    <c:plotArea>
      <c:layout>
        <c:manualLayout>
          <c:layoutTarget val="inner"/>
          <c:xMode val="edge"/>
          <c:yMode val="edge"/>
          <c:x val="8.5342427738154397E-2"/>
          <c:y val="6.3152032302015895E-2"/>
          <c:w val="0.91465757226184563"/>
          <c:h val="0.81432307983013597"/>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Calculations!$B$25:$B$34</c:f>
              <c:numCache>
                <c:formatCode>General</c:formatCode>
                <c:ptCount val="10"/>
                <c:pt idx="5">
                  <c:v>4.83293108880014</c:v>
                </c:pt>
                <c:pt idx="6">
                  <c:v>3.527527591542114</c:v>
                </c:pt>
                <c:pt idx="7">
                  <c:v>4.5467342525857344</c:v>
                </c:pt>
                <c:pt idx="8">
                  <c:v>4.1599840034657474</c:v>
                </c:pt>
                <c:pt idx="9">
                  <c:v>2.522010285879464</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Calculations!$C$25:$C$34</c:f>
              <c:numCache>
                <c:formatCode>General</c:formatCode>
                <c:ptCount val="10"/>
                <c:pt idx="0">
                  <c:v>11.14909118187748</c:v>
                </c:pt>
                <c:pt idx="1">
                  <c:v>10.891302196957648</c:v>
                </c:pt>
                <c:pt idx="2">
                  <c:v>7.4190534804282509</c:v>
                </c:pt>
                <c:pt idx="3">
                  <c:v>7.661843357597677</c:v>
                </c:pt>
                <c:pt idx="4">
                  <c:v>4.7317415948041797</c:v>
                </c:pt>
                <c:pt idx="5">
                  <c:v>6.0952798653026301</c:v>
                </c:pt>
                <c:pt idx="6">
                  <c:v>4.2457269534952866</c:v>
                </c:pt>
                <c:pt idx="7">
                  <c:v>5.596039995958181</c:v>
                </c:pt>
                <c:pt idx="8">
                  <c:v>4.736646301109908</c:v>
                </c:pt>
                <c:pt idx="9">
                  <c:v>3.0094814797245992</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Calculations!$D$25:$D$34</c:f>
              <c:numCache>
                <c:formatCode>General</c:formatCode>
                <c:ptCount val="10"/>
                <c:pt idx="0">
                  <c:v>12.999602399514169</c:v>
                </c:pt>
                <c:pt idx="1">
                  <c:v>11.062527325081815</c:v>
                </c:pt>
                <c:pt idx="2">
                  <c:v>7.8795132002381507</c:v>
                </c:pt>
                <c:pt idx="3">
                  <c:v>8.1152224413584175</c:v>
                </c:pt>
                <c:pt idx="4">
                  <c:v>5.057830089798661</c:v>
                </c:pt>
                <c:pt idx="5">
                  <c:v>6.3754680398597188</c:v>
                </c:pt>
                <c:pt idx="6">
                  <c:v>4.8663064208718074</c:v>
                </c:pt>
                <c:pt idx="7">
                  <c:v>6.572120178174135</c:v>
                </c:pt>
                <c:pt idx="8">
                  <c:v>5.5053329517015506</c:v>
                </c:pt>
                <c:pt idx="9">
                  <c:v>3.4679058365112923</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Calculations!$E$25:$E$34</c:f>
              <c:numCache>
                <c:formatCode>General</c:formatCode>
                <c:ptCount val="10"/>
                <c:pt idx="0">
                  <c:v>14.167566118683643</c:v>
                </c:pt>
                <c:pt idx="1">
                  <c:v>11.616123978019832</c:v>
                </c:pt>
                <c:pt idx="2">
                  <c:v>9.0270593772280012</c:v>
                </c:pt>
                <c:pt idx="3">
                  <c:v>9.0631360416298996</c:v>
                </c:pt>
                <c:pt idx="4">
                  <c:v>5.4966028115720542</c:v>
                </c:pt>
                <c:pt idx="5">
                  <c:v>6.7360199200741935</c:v>
                </c:pt>
                <c:pt idx="6">
                  <c:v>5.4458906609395941</c:v>
                </c:pt>
                <c:pt idx="7">
                  <c:v>7.4852048007446603</c:v>
                </c:pt>
                <c:pt idx="8">
                  <c:v>6.304286420581418</c:v>
                </c:pt>
                <c:pt idx="9">
                  <c:v>3.8694832116040194</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Calculations!$F$25:$F$34</c:f>
              <c:numCache>
                <c:formatCode>General</c:formatCode>
                <c:ptCount val="10"/>
                <c:pt idx="5">
                  <c:v>8.9850563361414899</c:v>
                </c:pt>
                <c:pt idx="6">
                  <c:v>6.0659662499435765</c:v>
                </c:pt>
                <c:pt idx="7">
                  <c:v>8.8448238586706225</c:v>
                </c:pt>
                <c:pt idx="8">
                  <c:v>7.6908653018310673</c:v>
                </c:pt>
                <c:pt idx="9">
                  <c:v>4.3062113989709419</c:v>
                </c:pt>
              </c:numCache>
            </c:numRef>
          </c:val>
        </c:ser>
        <c:dLbls>
          <c:showLegendKey val="0"/>
          <c:showVal val="0"/>
          <c:showCatName val="0"/>
          <c:showSerName val="0"/>
          <c:showPercent val="0"/>
          <c:showBubbleSize val="0"/>
        </c:dLbls>
        <c:gapWidth val="150"/>
        <c:axId val="37345152"/>
        <c:axId val="37346688"/>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Calculations!$G$25:$G$34</c:f>
              <c:numCache>
                <c:formatCode>General</c:formatCode>
                <c:ptCount val="10"/>
                <c:pt idx="0">
                  <c:v>21.677038543122073</c:v>
                </c:pt>
                <c:pt idx="1">
                  <c:v>19.231658322104774</c:v>
                </c:pt>
                <c:pt idx="2">
                  <c:v>17.195078312756184</c:v>
                </c:pt>
                <c:pt idx="3">
                  <c:v>13.011319547364762</c:v>
                </c:pt>
                <c:pt idx="4">
                  <c:v>10.054587374563278</c:v>
                </c:pt>
                <c:pt idx="5">
                  <c:v>11.867794081615855</c:v>
                </c:pt>
                <c:pt idx="6">
                  <c:v>9.6909367217753779</c:v>
                </c:pt>
                <c:pt idx="7">
                  <c:v>13.127388094431359</c:v>
                </c:pt>
                <c:pt idx="8">
                  <c:v>8.0772829590153634</c:v>
                </c:pt>
                <c:pt idx="9">
                  <c:v>8.5807750232714994</c:v>
                </c:pt>
              </c:numCache>
            </c:numRef>
          </c:val>
          <c:smooth val="0"/>
        </c:ser>
        <c:ser>
          <c:idx val="6"/>
          <c:order val="6"/>
          <c:tx>
            <c:strRef>
              <c:f>Calculations!$H$24</c:f>
              <c:strCache>
                <c:ptCount val="1"/>
                <c:pt idx="0">
                  <c:v>Volatility 1 Y  AFI Balanced Index *</c:v>
                </c:pt>
              </c:strCache>
            </c:strRef>
          </c:tx>
          <c:spPr>
            <a:ln>
              <a:solidFill>
                <a:schemeClr val="tx1">
                  <a:lumMod val="50000"/>
                  <a:lumOff val="50000"/>
                </a:schemeClr>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Calculations!$H$25:$H$34</c:f>
              <c:numCache>
                <c:formatCode>General</c:formatCode>
                <c:ptCount val="10"/>
                <c:pt idx="0">
                  <c:v>19.497694735532196</c:v>
                </c:pt>
                <c:pt idx="1">
                  <c:v>12.641800792320977</c:v>
                </c:pt>
                <c:pt idx="2">
                  <c:v>9.3889335244889622</c:v>
                </c:pt>
                <c:pt idx="3">
                  <c:v>9.4786472951289067</c:v>
                </c:pt>
                <c:pt idx="4">
                  <c:v>6.1545164495086633</c:v>
                </c:pt>
                <c:pt idx="5">
                  <c:v>7.3168466879213367</c:v>
                </c:pt>
                <c:pt idx="6">
                  <c:v>4.8550732603778872</c:v>
                </c:pt>
                <c:pt idx="7">
                  <c:v>7.0808082486779327</c:v>
                </c:pt>
                <c:pt idx="8">
                  <c:v>7.6941394462397028</c:v>
                </c:pt>
                <c:pt idx="9">
                  <c:v>4.3357415219838158</c:v>
                </c:pt>
              </c:numCache>
            </c:numRef>
          </c:val>
          <c:smooth val="0"/>
        </c:ser>
        <c:dLbls>
          <c:showLegendKey val="0"/>
          <c:showVal val="0"/>
          <c:showCatName val="0"/>
          <c:showSerName val="0"/>
          <c:showPercent val="0"/>
          <c:showBubbleSize val="0"/>
        </c:dLbls>
        <c:marker val="1"/>
        <c:smooth val="0"/>
        <c:axId val="37345152"/>
        <c:axId val="37346688"/>
      </c:lineChart>
      <c:catAx>
        <c:axId val="37345152"/>
        <c:scaling>
          <c:orientation val="minMax"/>
        </c:scaling>
        <c:delete val="0"/>
        <c:axPos val="b"/>
        <c:numFmt formatCode="General" sourceLinked="1"/>
        <c:majorTickMark val="out"/>
        <c:minorTickMark val="none"/>
        <c:tickLblPos val="nextTo"/>
        <c:txPr>
          <a:bodyPr/>
          <a:lstStyle/>
          <a:p>
            <a:pPr>
              <a:defRPr sz="800"/>
            </a:pPr>
            <a:endParaRPr lang="en-US"/>
          </a:p>
        </c:txPr>
        <c:crossAx val="37346688"/>
        <c:crosses val="autoZero"/>
        <c:auto val="1"/>
        <c:lblAlgn val="ctr"/>
        <c:lblOffset val="100"/>
        <c:noMultiLvlLbl val="0"/>
      </c:catAx>
      <c:valAx>
        <c:axId val="37346688"/>
        <c:scaling>
          <c:orientation val="minMax"/>
        </c:scaling>
        <c:delete val="0"/>
        <c:axPos val="l"/>
        <c:majorGridlines/>
        <c:numFmt formatCode="0%" sourceLinked="0"/>
        <c:majorTickMark val="out"/>
        <c:minorTickMark val="none"/>
        <c:tickLblPos val="nextTo"/>
        <c:txPr>
          <a:bodyPr/>
          <a:lstStyle/>
          <a:p>
            <a:pPr>
              <a:defRPr sz="800"/>
            </a:pPr>
            <a:endParaRPr lang="en-US"/>
          </a:p>
        </c:txPr>
        <c:crossAx val="37345152"/>
        <c:crosses val="autoZero"/>
        <c:crossBetween val="between"/>
        <c:dispUnits>
          <c:builtInUnit val="hundreds"/>
        </c:dispUnits>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GB" sz="800"/>
              <a:t>Maximum</a:t>
            </a:r>
            <a:r>
              <a:rPr lang="en-GB" sz="800" baseline="0"/>
              <a:t> Monthly Peak to Trough Fall of our Balanced Model, MSCI UK and AFI Balanced</a:t>
            </a:r>
          </a:p>
        </c:rich>
      </c:tx>
      <c:layout>
        <c:manualLayout>
          <c:xMode val="edge"/>
          <c:yMode val="edge"/>
          <c:x val="0.15549517486562794"/>
          <c:y val="0.83833769173724693"/>
        </c:manualLayout>
      </c:layout>
      <c:overlay val="1"/>
    </c:title>
    <c:autoTitleDeleted val="0"/>
    <c:plotArea>
      <c:layout>
        <c:manualLayout>
          <c:layoutTarget val="inner"/>
          <c:xMode val="edge"/>
          <c:yMode val="edge"/>
          <c:x val="4.1250927284279579E-2"/>
          <c:y val="6.5932267809448455E-2"/>
          <c:w val="0.8889560367454068"/>
          <c:h val="0.89719889180519097"/>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Calculations!$B$3:$B$13</c:f>
              <c:numCache>
                <c:formatCode>General</c:formatCode>
                <c:ptCount val="11"/>
                <c:pt idx="0">
                  <c:v>-8.0399999999999991</c:v>
                </c:pt>
                <c:pt idx="1">
                  <c:v>-4.5</c:v>
                </c:pt>
                <c:pt idx="2">
                  <c:v>-3.1</c:v>
                </c:pt>
                <c:pt idx="3">
                  <c:v>-3.714</c:v>
                </c:pt>
                <c:pt idx="4">
                  <c:v>-2.4620000000000002</c:v>
                </c:pt>
                <c:pt idx="5">
                  <c:v>-2.5099999999999998</c:v>
                </c:pt>
                <c:pt idx="6">
                  <c:v>-1.65</c:v>
                </c:pt>
                <c:pt idx="7">
                  <c:v>-2.88</c:v>
                </c:pt>
                <c:pt idx="8">
                  <c:v>-2.33</c:v>
                </c:pt>
                <c:pt idx="9">
                  <c:v>-0.78</c:v>
                </c:pt>
              </c:numCache>
            </c:numRef>
          </c:val>
        </c:ser>
        <c:ser>
          <c:idx val="1"/>
          <c:order val="1"/>
          <c:tx>
            <c:strRef>
              <c:f>Calculations!$C$2</c:f>
              <c:strCache>
                <c:ptCount val="1"/>
                <c:pt idx="0">
                  <c:v>Min of MSCI</c:v>
                </c:pt>
              </c:strCache>
            </c:strRef>
          </c:tx>
          <c:spPr>
            <a:solidFill>
              <a:srgbClr val="FF0000"/>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Calculations!$C$3:$C$13</c:f>
              <c:numCache>
                <c:formatCode>General</c:formatCode>
                <c:ptCount val="11"/>
                <c:pt idx="0">
                  <c:v>-12.87</c:v>
                </c:pt>
                <c:pt idx="1">
                  <c:v>-7.13</c:v>
                </c:pt>
                <c:pt idx="2">
                  <c:v>-6.12</c:v>
                </c:pt>
                <c:pt idx="3">
                  <c:v>-6.56</c:v>
                </c:pt>
                <c:pt idx="4">
                  <c:v>-6.6</c:v>
                </c:pt>
                <c:pt idx="5">
                  <c:v>-5.24</c:v>
                </c:pt>
                <c:pt idx="6">
                  <c:v>-3.55</c:v>
                </c:pt>
                <c:pt idx="7">
                  <c:v>-6.43</c:v>
                </c:pt>
                <c:pt idx="8">
                  <c:v>-2.36</c:v>
                </c:pt>
                <c:pt idx="9">
                  <c:v>-2.54</c:v>
                </c:pt>
                <c:pt idx="10">
                  <c:v>-1.98</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Calculations!$D$3:$D$13</c:f>
              <c:numCache>
                <c:formatCode>General</c:formatCode>
                <c:ptCount val="11"/>
                <c:pt idx="0">
                  <c:v>-11.09</c:v>
                </c:pt>
                <c:pt idx="1">
                  <c:v>-5.23</c:v>
                </c:pt>
                <c:pt idx="2">
                  <c:v>-3.32</c:v>
                </c:pt>
                <c:pt idx="3">
                  <c:v>-5.33</c:v>
                </c:pt>
                <c:pt idx="4">
                  <c:v>-3.13</c:v>
                </c:pt>
                <c:pt idx="5">
                  <c:v>-3.16</c:v>
                </c:pt>
                <c:pt idx="6">
                  <c:v>-1.5</c:v>
                </c:pt>
                <c:pt idx="7">
                  <c:v>-3.38</c:v>
                </c:pt>
                <c:pt idx="8">
                  <c:v>-3.4</c:v>
                </c:pt>
                <c:pt idx="9">
                  <c:v>-0.97</c:v>
                </c:pt>
                <c:pt idx="10">
                  <c:v>-7.0000000000000007E-2</c:v>
                </c:pt>
              </c:numCache>
            </c:numRef>
          </c:val>
        </c:ser>
        <c:dLbls>
          <c:showLegendKey val="0"/>
          <c:showVal val="0"/>
          <c:showCatName val="0"/>
          <c:showSerName val="0"/>
          <c:showPercent val="0"/>
          <c:showBubbleSize val="0"/>
        </c:dLbls>
        <c:gapWidth val="150"/>
        <c:axId val="38324480"/>
        <c:axId val="38555648"/>
      </c:barChart>
      <c:catAx>
        <c:axId val="38324480"/>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38555648"/>
        <c:crosses val="autoZero"/>
        <c:auto val="1"/>
        <c:lblAlgn val="ctr"/>
        <c:lblOffset val="100"/>
        <c:noMultiLvlLbl val="0"/>
      </c:catAx>
      <c:valAx>
        <c:axId val="38555648"/>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38324480"/>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0.2725</cdr:x>
      <cdr:y>0.76326</cdr:y>
    </cdr:from>
    <cdr:to>
      <cdr:x>0.9379</cdr:x>
      <cdr:y>0.83231</cdr:y>
    </cdr:to>
    <cdr:sp macro="" textlink="">
      <cdr:nvSpPr>
        <cdr:cNvPr id="4" name="TextBox 3"/>
        <cdr:cNvSpPr txBox="1"/>
      </cdr:nvSpPr>
      <cdr:spPr>
        <a:xfrm xmlns:a="http://schemas.openxmlformats.org/drawingml/2006/main">
          <a:off x="2047875" y="2947988"/>
          <a:ext cx="5000625"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2/5/2018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2/5/2018</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137611343"/>
              </p:ext>
            </p:extLst>
          </p:nvPr>
        </p:nvGraphicFramePr>
        <p:xfrm>
          <a:off x="194998" y="2932494"/>
          <a:ext cx="9022249" cy="2660714"/>
        </p:xfrm>
        <a:graphic>
          <a:graphicData uri="http://schemas.openxmlformats.org/drawingml/2006/table">
            <a:tbl>
              <a:tblPr firstRow="1" bandRow="1">
                <a:tableStyleId>{5C22544A-7EE6-4342-B048-85BDC9FD1C3A}</a:tableStyleId>
              </a:tblPr>
              <a:tblGrid>
                <a:gridCol w="1588160"/>
                <a:gridCol w="860789"/>
                <a:gridCol w="860789"/>
                <a:gridCol w="860789"/>
                <a:gridCol w="860789"/>
                <a:gridCol w="822582"/>
                <a:gridCol w="792088"/>
                <a:gridCol w="792088"/>
                <a:gridCol w="792088"/>
                <a:gridCol w="792087"/>
              </a:tblGrid>
              <a:tr h="641539">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1000" dirty="0" smtClean="0"/>
                        <a:t>Inception Date</a:t>
                      </a:r>
                      <a:endParaRPr lang="en-GB" sz="10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lt1"/>
                          </a:solidFill>
                          <a:latin typeface="+mn-lt"/>
                          <a:ea typeface="+mn-ea"/>
                          <a:cs typeface="+mn-cs"/>
                        </a:rPr>
                        <a:t>10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3600">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8.15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40.76</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3.87</a:t>
                      </a:r>
                      <a:endParaRPr lang="en-GB" sz="1000" b="0" i="0" u="none" strike="noStrike" kern="1200" dirty="0" smtClean="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869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8.91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46.54</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89.63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4.69</a:t>
                      </a:r>
                      <a:endParaRPr lang="en-GB" sz="1000" b="0" i="0" u="none" strike="noStrike" kern="1200" dirty="0" smtClean="0">
                        <a:solidFill>
                          <a:srgbClr val="FF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82.70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7.17</a:t>
                      </a:r>
                      <a:endParaRPr lang="en-GB" sz="1000" b="0" i="0" u="none" strike="noStrike" kern="1200" dirty="0">
                        <a:solidFill>
                          <a:srgbClr val="FF0000"/>
                        </a:solidFill>
                        <a:latin typeface="Calibri"/>
                        <a:ea typeface="+mn-ea"/>
                        <a:cs typeface="+mn-cs"/>
                      </a:endParaRPr>
                    </a:p>
                  </a:txBody>
                  <a:tcPr marL="13002" marR="13002" marT="7144" marB="0" anchor="ctr"/>
                </a:tc>
              </a:tr>
              <a:tr h="300813">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9.71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51.05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94.41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5.13</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86.03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7.81</a:t>
                      </a:r>
                      <a:endParaRPr lang="en-GB" sz="1000" b="0" i="0" u="none" strike="noStrike" kern="1200" dirty="0">
                        <a:solidFill>
                          <a:srgbClr val="FF0000"/>
                        </a:solidFill>
                        <a:latin typeface="Calibri"/>
                        <a:ea typeface="+mn-ea"/>
                        <a:cs typeface="+mn-cs"/>
                      </a:endParaRPr>
                    </a:p>
                  </a:txBody>
                  <a:tcPr marL="13002" marR="13002" marT="7144" marB="0" anchor="ctr"/>
                </a:tc>
              </a:tr>
              <a:tr h="307607">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10.99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56.48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107.87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5.73</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97.33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8.59</a:t>
                      </a:r>
                      <a:endParaRPr lang="en-GB" sz="1000" b="0" i="0" u="none" strike="noStrike" kern="1200" dirty="0" smtClean="0">
                        <a:solidFill>
                          <a:srgbClr val="FF0000"/>
                        </a:solidFill>
                        <a:latin typeface="Calibri"/>
                        <a:ea typeface="+mn-ea"/>
                        <a:cs typeface="+mn-cs"/>
                      </a:endParaRPr>
                    </a:p>
                  </a:txBody>
                  <a:tcPr marL="13002" marR="13002" marT="7144" marB="0" anchor="ctr"/>
                </a:tc>
              </a:tr>
              <a:tr h="2921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0.18</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0.18</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12.17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62.54</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6.91</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16024">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-1.98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-1.98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10.06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42.60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84.43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10.08</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68.18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14.05</a:t>
                      </a:r>
                      <a:endParaRPr lang="en-GB" sz="1000" b="0" i="0" u="none" strike="noStrike" kern="1200" dirty="0" smtClean="0">
                        <a:solidFill>
                          <a:srgbClr val="FF0000"/>
                        </a:solidFill>
                        <a:latin typeface="Calibri"/>
                        <a:ea typeface="+mn-ea"/>
                        <a:cs typeface="+mn-cs"/>
                      </a:endParaRPr>
                    </a:p>
                  </a:txBody>
                  <a:tcPr marL="13002" marR="13002" marT="7144" marB="0" anchor="ctr"/>
                </a:tc>
              </a:tr>
              <a:tr h="250403">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-0.07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-0.07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10.68</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45.69</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85.46</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6.03</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73.09</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9.87</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January 2018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015663"/>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772816"/>
            <a:ext cx="9022248" cy="1169551"/>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January was a mixed start to the year for risk assets with most major indices rallying well for the most part before seeing a pullback towards the end of the month.  Asia and Emerging Markets were once again the stand-out performers whilst the US and Europe posted solid gains.  The UK was a big laggard as it ended the month firmly in negative territory, largely driven by an increasing Sterling which will </a:t>
            </a:r>
            <a:r>
              <a:rPr lang="en-GB" sz="1000" dirty="0" smtClean="0">
                <a:latin typeface="Arial" pitchFamily="34" charset="0"/>
                <a:cs typeface="Arial" pitchFamily="34" charset="0"/>
              </a:rPr>
              <a:t>impact companies overseas earnings.</a:t>
            </a:r>
            <a:r>
              <a:rPr lang="en-GB" sz="1000" dirty="0" smtClean="0">
                <a:latin typeface="Arial" pitchFamily="34" charset="0"/>
                <a:cs typeface="Arial" pitchFamily="34" charset="0"/>
              </a:rPr>
              <a:t>  The </a:t>
            </a:r>
            <a:r>
              <a:rPr lang="en-GB" sz="1000" dirty="0" smtClean="0">
                <a:latin typeface="Arial" pitchFamily="34" charset="0"/>
                <a:cs typeface="Arial" pitchFamily="34" charset="0"/>
              </a:rPr>
              <a:t>Bond market </a:t>
            </a:r>
            <a:r>
              <a:rPr lang="en-GB" sz="1000" dirty="0" smtClean="0">
                <a:latin typeface="Arial" pitchFamily="34" charset="0"/>
                <a:cs typeface="Arial" pitchFamily="34" charset="0"/>
              </a:rPr>
              <a:t>endured a much tougher month with all the major benchmarks losing money in Sterling terms.  Property </a:t>
            </a:r>
            <a:r>
              <a:rPr lang="en-GB" sz="1000" dirty="0" smtClean="0">
                <a:latin typeface="Arial" pitchFamily="34" charset="0"/>
                <a:cs typeface="Arial" pitchFamily="34" charset="0"/>
              </a:rPr>
              <a:t>once again had a steady month and posted another healthy return. Our Alternative holdings were </a:t>
            </a:r>
            <a:r>
              <a:rPr lang="en-GB" sz="1000" dirty="0" smtClean="0">
                <a:latin typeface="Arial" pitchFamily="34" charset="0"/>
                <a:cs typeface="Arial" pitchFamily="34" charset="0"/>
              </a:rPr>
              <a:t>flat for the month. </a:t>
            </a:r>
            <a:r>
              <a:rPr lang="en-GB" sz="1000" dirty="0" smtClean="0">
                <a:latin typeface="Arial" pitchFamily="34" charset="0"/>
                <a:cs typeface="Arial" pitchFamily="34" charset="0"/>
              </a:rPr>
              <a:t>The MSCI UK Index </a:t>
            </a:r>
            <a:r>
              <a:rPr lang="en-GB" sz="1000" dirty="0" smtClean="0">
                <a:latin typeface="Arial" pitchFamily="34" charset="0"/>
                <a:cs typeface="Arial" pitchFamily="34" charset="0"/>
              </a:rPr>
              <a:t>ended the month down -1.98% whilst the </a:t>
            </a:r>
            <a:r>
              <a:rPr lang="en-GB" sz="1000" dirty="0" smtClean="0">
                <a:latin typeface="Arial" pitchFamily="34" charset="0"/>
                <a:cs typeface="Arial" pitchFamily="34" charset="0"/>
              </a:rPr>
              <a:t>AFI Index was </a:t>
            </a:r>
            <a:r>
              <a:rPr lang="en-GB" sz="1000" dirty="0" smtClean="0">
                <a:latin typeface="Arial" pitchFamily="34" charset="0"/>
                <a:cs typeface="Arial" pitchFamily="34" charset="0"/>
              </a:rPr>
              <a:t>down</a:t>
            </a:r>
            <a:r>
              <a:rPr lang="en-GB" sz="1000" dirty="0" smtClean="0">
                <a:latin typeface="Arial" pitchFamily="34" charset="0"/>
                <a:cs typeface="Arial" pitchFamily="34" charset="0"/>
              </a:rPr>
              <a:t> -0.07%.  All of  </a:t>
            </a:r>
            <a:r>
              <a:rPr lang="en-GB" sz="1000" dirty="0">
                <a:latin typeface="Arial" pitchFamily="34" charset="0"/>
                <a:cs typeface="Arial" pitchFamily="34" charset="0"/>
              </a:rPr>
              <a:t>o</a:t>
            </a:r>
            <a:r>
              <a:rPr lang="en-GB" sz="1000" dirty="0" smtClean="0">
                <a:latin typeface="Arial" pitchFamily="34" charset="0"/>
                <a:cs typeface="Arial" pitchFamily="34" charset="0"/>
              </a:rPr>
              <a:t>ur </a:t>
            </a:r>
            <a:r>
              <a:rPr lang="en-GB" sz="1000" dirty="0" smtClean="0">
                <a:latin typeface="Arial" pitchFamily="34" charset="0"/>
                <a:cs typeface="Arial" pitchFamily="34" charset="0"/>
              </a:rPr>
              <a:t>portfolios </a:t>
            </a:r>
            <a:r>
              <a:rPr lang="en-GB" sz="1000" dirty="0" smtClean="0">
                <a:latin typeface="Arial" pitchFamily="34" charset="0"/>
                <a:cs typeface="Arial" pitchFamily="34" charset="0"/>
              </a:rPr>
              <a:t>outperformed these benchmarks and </a:t>
            </a:r>
            <a:r>
              <a:rPr lang="en-GB" sz="1000" dirty="0" smtClean="0">
                <a:latin typeface="Arial" pitchFamily="34" charset="0"/>
                <a:cs typeface="Arial" pitchFamily="34" charset="0"/>
              </a:rPr>
              <a:t>we continue to deliver superior risk adjusted returns.</a:t>
            </a:r>
            <a:endParaRPr lang="en-GB" sz="1000" b="1" dirty="0" smtClean="0">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January 2018</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348900128"/>
              </p:ext>
            </p:extLst>
          </p:nvPr>
        </p:nvGraphicFramePr>
        <p:xfrm>
          <a:off x="0" y="1628800"/>
          <a:ext cx="4248696" cy="22322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368955195"/>
              </p:ext>
            </p:extLst>
          </p:nvPr>
        </p:nvGraphicFramePr>
        <p:xfrm>
          <a:off x="4248696" y="1567246"/>
          <a:ext cx="5112792" cy="43820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2617228246"/>
              </p:ext>
            </p:extLst>
          </p:nvPr>
        </p:nvGraphicFramePr>
        <p:xfrm>
          <a:off x="-71784" y="3861048"/>
          <a:ext cx="4248473" cy="221212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p:cNvGraphicFramePr>
          <p:nvPr>
            <p:extLst>
              <p:ext uri="{D42A27DB-BD31-4B8C-83A1-F6EECF244321}">
                <p14:modId xmlns:p14="http://schemas.microsoft.com/office/powerpoint/2010/main" val="1168748484"/>
              </p:ext>
            </p:extLst>
          </p:nvPr>
        </p:nvGraphicFramePr>
        <p:xfrm>
          <a:off x="4248696" y="3933056"/>
          <a:ext cx="4176464" cy="204968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17647</TotalTime>
  <Words>693</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961</cp:revision>
  <cp:lastPrinted>2018-01-03T15:14:01Z</cp:lastPrinted>
  <dcterms:created xsi:type="dcterms:W3CDTF">2010-06-28T15:54:41Z</dcterms:created>
  <dcterms:modified xsi:type="dcterms:W3CDTF">2018-02-05T14:36:34Z</dcterms:modified>
</cp:coreProperties>
</file>